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5518157701_1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5518157701_1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5518157701_1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5518157701_1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5518157701_1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5518157701_1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5518157701_1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5518157701_1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5518157701_1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5518157701_1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5518157701_1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5518157701_1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5518157701_1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5518157701_1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5518157701_1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5518157701_1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5518157701_1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5518157701_1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5518157701_1_2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5518157701_1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5518157701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5518157701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5518157701_1_2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5518157701_1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5518157701_1_2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5518157701_1_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5518157701_1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5518157701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5518157701_1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5518157701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5518157701_1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5518157701_1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5518157701_1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5518157701_1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5518157701_1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5518157701_1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5518157701_1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5518157701_1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5518157701_1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5518157701_1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Relationship Id="rId4" Type="http://schemas.openxmlformats.org/officeDocument/2006/relationships/hyperlink" Target="https://medium.com/s/story/the-trolls-within-how-russian-information-operations-infiltrated-online-communities-691fb969b9e4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Relationship Id="rId4" Type="http://schemas.openxmlformats.org/officeDocument/2006/relationships/hyperlink" Target="https://medium.com/s/story/the-trolls-within-how-russian-information-operations-infiltrated-online-communities-691fb969b9e4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medium.com/s/story/the-trolls-within-how-russian-information-operations-infiltrated-online-communities-691fb969b9e4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medium.com/s/story/the-trolls-within-how-russian-information-operations-infiltrated-online-communities-691fb969b9e4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medium.com/s/story/the-trolls-within-how-russian-information-operations-infiltrated-online-communities-691fb969b9e4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png"/><Relationship Id="rId4" Type="http://schemas.openxmlformats.org/officeDocument/2006/relationships/hyperlink" Target="https://web.archive.org/web/20170701000000*/www.twitter.com/Crystal1Johnson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png"/><Relationship Id="rId4" Type="http://schemas.openxmlformats.org/officeDocument/2006/relationships/image" Target="../media/image17.png"/><Relationship Id="rId5" Type="http://schemas.openxmlformats.org/officeDocument/2006/relationships/image" Target="../media/image13.png"/><Relationship Id="rId6" Type="http://schemas.openxmlformats.org/officeDocument/2006/relationships/image" Target="../media/image12.png"/><Relationship Id="rId7" Type="http://schemas.openxmlformats.org/officeDocument/2006/relationships/image" Target="../media/image22.png"/><Relationship Id="rId8" Type="http://schemas.openxmlformats.org/officeDocument/2006/relationships/hyperlink" Target="https://web.archive.org/web/20170701000000*/www.twitter.com/Crystal1Johnson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.png"/><Relationship Id="rId4" Type="http://schemas.openxmlformats.org/officeDocument/2006/relationships/hyperlink" Target="https://web.archive.org/web/20161202053131/www.twitter.com/TEN_GOP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.png"/><Relationship Id="rId4" Type="http://schemas.openxmlformats.org/officeDocument/2006/relationships/image" Target="../media/image14.png"/><Relationship Id="rId5" Type="http://schemas.openxmlformats.org/officeDocument/2006/relationships/image" Target="../media/image20.png"/><Relationship Id="rId6" Type="http://schemas.openxmlformats.org/officeDocument/2006/relationships/image" Target="../media/image10.png"/><Relationship Id="rId7" Type="http://schemas.openxmlformats.org/officeDocument/2006/relationships/image" Target="../media/image5.png"/><Relationship Id="rId8" Type="http://schemas.openxmlformats.org/officeDocument/2006/relationships/hyperlink" Target="https://web.archive.org/web/20161202053131/www.twitter.com/TEN_GOP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.png"/><Relationship Id="rId4" Type="http://schemas.openxmlformats.org/officeDocument/2006/relationships/image" Target="../media/image21.png"/><Relationship Id="rId5" Type="http://schemas.openxmlformats.org/officeDocument/2006/relationships/hyperlink" Target="https://medium.com/@katestarbird/a-first-glimpse-through-the-data-window-onto-the-internet-research-agencys-twitter-operations-d4f0eea3f566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hyperlink" Target="https://medium.com/s/story/the-trolls-within-how-russian-information-operations-infiltrated-online-communities-691fb969b9e4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9.png"/><Relationship Id="rId4" Type="http://schemas.openxmlformats.org/officeDocument/2006/relationships/hyperlink" Target="https://medium.com/@katestarbird/a-first-glimpse-through-the-data-window-onto-the-internet-research-agencys-twitter-operations-d4f0eea3f566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medium.com/s/story/the-trolls-within-how-russian-information-operations-infiltrated-online-communities-691fb969b9e4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8.png"/><Relationship Id="rId4" Type="http://schemas.openxmlformats.org/officeDocument/2006/relationships/hyperlink" Target="https://www.axios.com/russian-national-charged-with-2018-election-interference-d0fae66c-3270-49f3-ab2c-b16cd870f46f.html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medium.com/s/story/the-trolls-within-how-russian-information-operations-infiltrated-online-communities-691fb969b9e4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medium.com/s/story/the-trolls-within-how-russian-information-operations-infiltrated-online-communities-691fb969b9e4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Relationship Id="rId4" Type="http://schemas.openxmlformats.org/officeDocument/2006/relationships/hyperlink" Target="https://medium.com/s/story/the-trolls-within-how-russian-information-operations-infiltrated-online-communities-691fb969b9e4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medium.com/s/story/the-trolls-within-how-russian-information-operations-infiltrated-online-communities-691fb969b9e4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Relationship Id="rId4" Type="http://schemas.openxmlformats.org/officeDocument/2006/relationships/image" Target="../media/image2.png"/><Relationship Id="rId5" Type="http://schemas.openxmlformats.org/officeDocument/2006/relationships/hyperlink" Target="https://intelligence.house.gov/uploadedfiles/exhibit_b.pdf" TargetMode="External"/><Relationship Id="rId6" Type="http://schemas.openxmlformats.org/officeDocument/2006/relationships/hyperlink" Target="https://medium.com/s/story/the-trolls-within-how-russian-information-operations-infiltrated-online-communities-691fb969b9e4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medium.com/s/story/the-trolls-within-how-russian-information-operations-infiltrated-online-communities-691fb969b9e4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0" y="336075"/>
            <a:ext cx="8520600" cy="243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450">
              <a:solidFill>
                <a:srgbClr val="98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lnSpc>
                <a:spcPct val="12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3450">
              <a:solidFill>
                <a:srgbClr val="98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lnSpc>
                <a:spcPct val="12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3450">
              <a:solidFill>
                <a:srgbClr val="98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lnSpc>
                <a:spcPct val="12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3450">
              <a:solidFill>
                <a:srgbClr val="98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lnSpc>
                <a:spcPct val="12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3450">
              <a:solidFill>
                <a:srgbClr val="98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lnSpc>
                <a:spcPct val="12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3450">
                <a:solidFill>
                  <a:srgbClr val="980000"/>
                </a:solidFill>
                <a:latin typeface="Georgia"/>
                <a:ea typeface="Georgia"/>
                <a:cs typeface="Georgia"/>
                <a:sym typeface="Georgia"/>
              </a:rPr>
              <a:t>The Surprising Nuance Behind the Russian Troll Strategy</a:t>
            </a:r>
            <a:endParaRPr b="1" sz="3450">
              <a:solidFill>
                <a:srgbClr val="98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lnSpc>
                <a:spcPct val="12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3450">
              <a:solidFill>
                <a:srgbClr val="98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/>
              <a:t>Author: Kate Starbird</a:t>
            </a:r>
            <a:endParaRPr sz="2000"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512150"/>
            <a:ext cx="8520600" cy="222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CS795/895</a:t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2019-03-27</a:t>
            </a:r>
            <a:endParaRPr b="1" sz="2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Puneeth Bikkasandra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Old Dominion University</a:t>
            </a:r>
            <a:endParaRPr sz="22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2"/>
          <p:cNvSpPr txBox="1"/>
          <p:nvPr>
            <p:ph type="title"/>
          </p:nvPr>
        </p:nvSpPr>
        <p:spPr>
          <a:xfrm>
            <a:off x="311700" y="67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98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Network graph using retweet patterns from accounts</a:t>
            </a:r>
            <a:endParaRPr b="1" sz="2400">
              <a:solidFill>
                <a:srgbClr val="980000"/>
              </a:solidFill>
            </a:endParaRPr>
          </a:p>
        </p:txBody>
      </p:sp>
      <p:pic>
        <p:nvPicPr>
          <p:cNvPr id="124" name="Google Shape;12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9750" y="617438"/>
            <a:ext cx="6364498" cy="3908625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2"/>
          <p:cNvSpPr txBox="1"/>
          <p:nvPr/>
        </p:nvSpPr>
        <p:spPr>
          <a:xfrm>
            <a:off x="311700" y="4350000"/>
            <a:ext cx="8626500" cy="7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</a:rPr>
              <a:t>   Retweet Network Graph of Accounts in Twitter Conversations about #BlackLivesMatter and Shooting Events in 2016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4"/>
              </a:rPr>
              <a:t>https://medium.com/s/story/the-trolls-within-how-russian-information-operations-infiltrated-online-communities-691fb969b9e4</a:t>
            </a:r>
            <a:endParaRPr sz="12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3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980000"/>
                </a:solidFill>
                <a:highlight>
                  <a:srgbClr val="FFFFFF"/>
                </a:highlight>
              </a:rPr>
              <a:t>Accounts identified as IRA’s information operations</a:t>
            </a:r>
            <a:endParaRPr b="1" sz="2400">
              <a:solidFill>
                <a:srgbClr val="980000"/>
              </a:solidFill>
            </a:endParaRPr>
          </a:p>
        </p:txBody>
      </p:sp>
      <p:pic>
        <p:nvPicPr>
          <p:cNvPr id="131" name="Google Shape;13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6350" y="479225"/>
            <a:ext cx="6391275" cy="4051776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3"/>
          <p:cNvSpPr txBox="1"/>
          <p:nvPr/>
        </p:nvSpPr>
        <p:spPr>
          <a:xfrm>
            <a:off x="197825" y="4550025"/>
            <a:ext cx="8693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</a:rPr>
              <a:t>Retweet Network Graph plus IRA Troll Accounts</a:t>
            </a:r>
            <a:endParaRPr sz="12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ighlight>
                  <a:srgbClr val="FFFFFF"/>
                </a:highlight>
                <a:hlinkClick r:id="rId4"/>
              </a:rPr>
              <a:t>https://medium.com/s/story/the-trolls-within-how-russian-information-operations-infiltrated-online-communities-691fb969b9e4</a:t>
            </a:r>
            <a:endParaRPr sz="120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4"/>
          <p:cNvSpPr txBox="1"/>
          <p:nvPr>
            <p:ph idx="1" type="body"/>
          </p:nvPr>
        </p:nvSpPr>
        <p:spPr>
          <a:xfrm>
            <a:off x="386700" y="640500"/>
            <a:ext cx="4055400" cy="386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434343"/>
                </a:solidFill>
                <a:highlight>
                  <a:srgbClr val="FFFFFF"/>
                </a:highlight>
              </a:rPr>
              <a:t>@Crystal1Johnson</a:t>
            </a:r>
            <a:endParaRPr sz="1600">
              <a:solidFill>
                <a:srgbClr val="434343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434343"/>
                </a:solidFill>
                <a:highlight>
                  <a:srgbClr val="FFFFFF"/>
                </a:highlight>
              </a:rPr>
              <a:t>@gloed_up</a:t>
            </a:r>
            <a:endParaRPr sz="1600">
              <a:solidFill>
                <a:srgbClr val="434343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434343"/>
                </a:solidFill>
                <a:highlight>
                  <a:srgbClr val="FFFFFF"/>
                </a:highlight>
              </a:rPr>
              <a:t>@BleepThePolice</a:t>
            </a:r>
            <a:endParaRPr sz="1600">
              <a:solidFill>
                <a:srgbClr val="434343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34343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rgbClr val="434343"/>
                </a:solidFill>
                <a:highlight>
                  <a:srgbClr val="FFFFFF"/>
                </a:highlight>
              </a:rPr>
              <a:t>African-American activists</a:t>
            </a:r>
            <a:endParaRPr sz="1600">
              <a:solidFill>
                <a:srgbClr val="434343"/>
              </a:solidFill>
              <a:highlight>
                <a:srgbClr val="FFFFFF"/>
              </a:highlight>
            </a:endParaRPr>
          </a:p>
        </p:txBody>
      </p:sp>
      <p:sp>
        <p:nvSpPr>
          <p:cNvPr id="138" name="Google Shape;138;p24"/>
          <p:cNvSpPr txBox="1"/>
          <p:nvPr/>
        </p:nvSpPr>
        <p:spPr>
          <a:xfrm>
            <a:off x="4736850" y="780325"/>
            <a:ext cx="4319400" cy="41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24"/>
          <p:cNvSpPr txBox="1"/>
          <p:nvPr/>
        </p:nvSpPr>
        <p:spPr>
          <a:xfrm>
            <a:off x="311700" y="65950"/>
            <a:ext cx="4205400" cy="59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274E1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 #</a:t>
            </a:r>
            <a:r>
              <a:rPr b="1" lang="en" sz="2400" u="sng">
                <a:solidFill>
                  <a:srgbClr val="274E1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BlackLivesMatter</a:t>
            </a:r>
            <a:endParaRPr b="1" sz="2400" u="sng">
              <a:solidFill>
                <a:srgbClr val="274E13"/>
              </a:solidFill>
            </a:endParaRPr>
          </a:p>
        </p:txBody>
      </p:sp>
      <p:sp>
        <p:nvSpPr>
          <p:cNvPr id="140" name="Google Shape;140;p24"/>
          <p:cNvSpPr txBox="1"/>
          <p:nvPr/>
        </p:nvSpPr>
        <p:spPr>
          <a:xfrm>
            <a:off x="4943850" y="640500"/>
            <a:ext cx="4055400" cy="38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434343"/>
                </a:solidFill>
                <a:highlight>
                  <a:srgbClr val="FFFFFF"/>
                </a:highlight>
              </a:rPr>
              <a:t>@TEN_GOP</a:t>
            </a:r>
            <a:endParaRPr sz="1600">
              <a:solidFill>
                <a:srgbClr val="434343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34343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434343"/>
                </a:solidFill>
                <a:highlight>
                  <a:srgbClr val="FFFFFF"/>
                </a:highlight>
              </a:rPr>
              <a:t>@USA_Gunslinger</a:t>
            </a:r>
            <a:endParaRPr sz="1600">
              <a:solidFill>
                <a:srgbClr val="434343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34343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434343"/>
                </a:solidFill>
                <a:highlight>
                  <a:srgbClr val="FFFFFF"/>
                </a:highlight>
              </a:rPr>
              <a:t>@SouthLoneStar</a:t>
            </a:r>
            <a:endParaRPr sz="1600">
              <a:solidFill>
                <a:srgbClr val="434343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34343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34343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34343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434343"/>
                </a:solidFill>
                <a:highlight>
                  <a:srgbClr val="FFFFFF"/>
                </a:highlight>
              </a:rPr>
              <a:t>U.S. citizens or political groups critical of the #BlackLivesMatter movement</a:t>
            </a:r>
            <a:endParaRPr sz="1600">
              <a:solidFill>
                <a:srgbClr val="434343"/>
              </a:solidFill>
              <a:highlight>
                <a:srgbClr val="FFFFFF"/>
              </a:highlight>
            </a:endParaRPr>
          </a:p>
        </p:txBody>
      </p:sp>
      <p:sp>
        <p:nvSpPr>
          <p:cNvPr id="141" name="Google Shape;141;p24"/>
          <p:cNvSpPr txBox="1"/>
          <p:nvPr/>
        </p:nvSpPr>
        <p:spPr>
          <a:xfrm>
            <a:off x="4793850" y="65950"/>
            <a:ext cx="4205400" cy="59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98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#</a:t>
            </a:r>
            <a:r>
              <a:rPr b="1" lang="en" sz="2400" u="sng">
                <a:solidFill>
                  <a:srgbClr val="98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BlackLivesMatter</a:t>
            </a:r>
            <a:endParaRPr b="1" sz="2400" u="sng">
              <a:solidFill>
                <a:srgbClr val="980000"/>
              </a:solidFill>
            </a:endParaRPr>
          </a:p>
        </p:txBody>
      </p:sp>
      <p:sp>
        <p:nvSpPr>
          <p:cNvPr id="142" name="Google Shape;142;p24"/>
          <p:cNvSpPr txBox="1"/>
          <p:nvPr/>
        </p:nvSpPr>
        <p:spPr>
          <a:xfrm>
            <a:off x="311700" y="4550025"/>
            <a:ext cx="8687700" cy="5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24"/>
          <p:cNvSpPr txBox="1"/>
          <p:nvPr/>
        </p:nvSpPr>
        <p:spPr>
          <a:xfrm>
            <a:off x="148650" y="4519400"/>
            <a:ext cx="8687700" cy="5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https://medium.com/s/story/the-trolls-within-how-russian-information-operations-infiltrated-online-communities-691fb969b9e4</a:t>
            </a:r>
            <a:endParaRPr sz="12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5"/>
          <p:cNvSpPr txBox="1"/>
          <p:nvPr>
            <p:ph type="title"/>
          </p:nvPr>
        </p:nvSpPr>
        <p:spPr>
          <a:xfrm>
            <a:off x="311700" y="258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980000"/>
                </a:solidFill>
              </a:rPr>
              <a:t>Agenda of Information Operations:</a:t>
            </a:r>
            <a:endParaRPr b="1">
              <a:solidFill>
                <a:srgbClr val="980000"/>
              </a:solidFill>
            </a:endParaRPr>
          </a:p>
        </p:txBody>
      </p:sp>
      <p:sp>
        <p:nvSpPr>
          <p:cNvPr id="149" name="Google Shape;149;p25"/>
          <p:cNvSpPr txBox="1"/>
          <p:nvPr>
            <p:ph idx="1" type="body"/>
          </p:nvPr>
        </p:nvSpPr>
        <p:spPr>
          <a:xfrm>
            <a:off x="311700" y="10504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Infiltrating</a:t>
            </a:r>
            <a:r>
              <a:rPr lang="en"/>
              <a:t> online communities being the other members, developing trust and </a:t>
            </a:r>
            <a:endParaRPr/>
          </a:p>
          <a:p>
            <a:pPr indent="0" lvl="0" marL="457200" rtl="0" algn="l">
              <a:lnSpc>
                <a:spcPct val="114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"/>
              <a:t>gathering audience.</a:t>
            </a:r>
            <a:endParaRPr/>
          </a:p>
          <a:p>
            <a:pPr indent="-342900" lvl="0" marL="457200" rtl="0" algn="l">
              <a:lnSpc>
                <a:spcPct val="114000"/>
              </a:lnSpc>
              <a:spcBef>
                <a:spcPts val="18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Gained trust to be used as advantage for other goals, prepare those communities for goals of the operators.</a:t>
            </a:r>
            <a:endParaRPr/>
          </a:p>
          <a:p>
            <a:pPr indent="-342900" lvl="0" marL="457200" rtl="0" algn="l">
              <a:lnSpc>
                <a:spcPct val="114000"/>
              </a:lnSpc>
              <a:spcBef>
                <a:spcPts val="18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Create division and pressurize the fault lines in the society.</a:t>
            </a:r>
            <a:endParaRPr/>
          </a:p>
          <a:p>
            <a:pPr indent="-342900" lvl="0" marL="457200" rtl="0" algn="l">
              <a:lnSpc>
                <a:spcPct val="114000"/>
              </a:lnSpc>
              <a:spcBef>
                <a:spcPts val="18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 divided society ceases to come together for a common understanding.</a:t>
            </a:r>
            <a:endParaRPr/>
          </a:p>
          <a:p>
            <a:pPr indent="0" lvl="0" marL="0" rtl="0" algn="l">
              <a:spcBef>
                <a:spcPts val="1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25"/>
          <p:cNvSpPr txBox="1"/>
          <p:nvPr/>
        </p:nvSpPr>
        <p:spPr>
          <a:xfrm>
            <a:off x="214200" y="4404900"/>
            <a:ext cx="8715600" cy="7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https://medium.com/s/story/the-trolls-within-how-russian-information-operations-infiltrated-online-communities-691fb969b9e4</a:t>
            </a:r>
            <a:endParaRPr sz="12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6"/>
          <p:cNvSpPr txBox="1"/>
          <p:nvPr>
            <p:ph type="title"/>
          </p:nvPr>
        </p:nvSpPr>
        <p:spPr>
          <a:xfrm>
            <a:off x="311700" y="1482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980000"/>
                </a:solidFill>
              </a:rPr>
              <a:t>Agenda (Continued)...</a:t>
            </a:r>
            <a:endParaRPr b="1">
              <a:solidFill>
                <a:srgbClr val="980000"/>
              </a:solidFill>
            </a:endParaRPr>
          </a:p>
        </p:txBody>
      </p:sp>
      <p:sp>
        <p:nvSpPr>
          <p:cNvPr id="156" name="Google Shape;156;p26"/>
          <p:cNvSpPr txBox="1"/>
          <p:nvPr>
            <p:ph idx="1" type="body"/>
          </p:nvPr>
        </p:nvSpPr>
        <p:spPr>
          <a:xfrm>
            <a:off x="311700" y="800100"/>
            <a:ext cx="8520600" cy="36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Prepare the communities for other strategic goals, IRA accounts: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Right side of the graph being in support to </a:t>
            </a:r>
            <a:r>
              <a:rPr b="1" i="1" lang="en"/>
              <a:t>Mr. Donald Trump</a:t>
            </a:r>
            <a:r>
              <a:rPr lang="en"/>
              <a:t>.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Left side were the critics of </a:t>
            </a:r>
            <a:r>
              <a:rPr b="1" i="1" lang="en"/>
              <a:t>Hillary Clinton</a:t>
            </a:r>
            <a:r>
              <a:rPr lang="en"/>
              <a:t> highlighting her comments as  racist and not to vote.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Different strategies on two different sides of the graph but with common goal:</a:t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“</a:t>
            </a:r>
            <a:r>
              <a:rPr b="1" lang="en"/>
              <a:t>Electing Mr. Donald Trump</a:t>
            </a:r>
            <a:r>
              <a:rPr lang="en"/>
              <a:t>”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800"/>
              <a:buChar char="●"/>
            </a:pPr>
            <a:r>
              <a:rPr lang="en">
                <a:solidFill>
                  <a:srgbClr val="434343"/>
                </a:solidFill>
                <a:highlight>
                  <a:srgbClr val="FFFFFF"/>
                </a:highlight>
              </a:rPr>
              <a:t>to support specific political outcomes that weaken country’s strategic positions and strengthen opponents.</a:t>
            </a:r>
            <a:endParaRPr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26"/>
          <p:cNvSpPr txBox="1"/>
          <p:nvPr/>
        </p:nvSpPr>
        <p:spPr>
          <a:xfrm>
            <a:off x="260250" y="4505975"/>
            <a:ext cx="8623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https://medium.com/s/story/the-trolls-within-how-russian-information-operations-infiltrated-online-communities-691fb969b9e4</a:t>
            </a:r>
            <a:endParaRPr sz="12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7"/>
          <p:cNvSpPr txBox="1"/>
          <p:nvPr>
            <p:ph type="title"/>
          </p:nvPr>
        </p:nvSpPr>
        <p:spPr>
          <a:xfrm>
            <a:off x="58925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1C4587"/>
                </a:solidFill>
              </a:rPr>
              <a:t>@</a:t>
            </a:r>
            <a:r>
              <a:rPr b="1" lang="en">
                <a:solidFill>
                  <a:srgbClr val="1C4587"/>
                </a:solidFill>
                <a:highlight>
                  <a:srgbClr val="FFFFFF"/>
                </a:highlight>
              </a:rPr>
              <a:t>Crystal1Johnson</a:t>
            </a:r>
            <a:r>
              <a:rPr b="1" lang="en">
                <a:solidFill>
                  <a:srgbClr val="980000"/>
                </a:solidFill>
                <a:highlight>
                  <a:srgbClr val="FFFFFF"/>
                </a:highlight>
              </a:rPr>
              <a:t> - </a:t>
            </a:r>
            <a:r>
              <a:rPr b="1" lang="en">
                <a:solidFill>
                  <a:srgbClr val="274E13"/>
                </a:solidFill>
                <a:highlight>
                  <a:srgbClr val="FFFFFF"/>
                </a:highlight>
              </a:rPr>
              <a:t>pro</a:t>
            </a:r>
            <a:r>
              <a:rPr b="1" lang="en">
                <a:solidFill>
                  <a:srgbClr val="980000"/>
                </a:solidFill>
                <a:highlight>
                  <a:srgbClr val="FFFFFF"/>
                </a:highlight>
              </a:rPr>
              <a:t> </a:t>
            </a:r>
            <a:r>
              <a:rPr b="1" i="1" lang="en" sz="240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#BlackLivesMatter</a:t>
            </a:r>
            <a:endParaRPr b="1" i="1">
              <a:solidFill>
                <a:srgbClr val="000000"/>
              </a:solidFill>
            </a:endParaRPr>
          </a:p>
        </p:txBody>
      </p:sp>
      <p:pic>
        <p:nvPicPr>
          <p:cNvPr id="163" name="Google Shape;16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4863" y="640789"/>
            <a:ext cx="6174276" cy="3940052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7"/>
          <p:cNvSpPr txBox="1"/>
          <p:nvPr/>
        </p:nvSpPr>
        <p:spPr>
          <a:xfrm>
            <a:off x="208825" y="4648925"/>
            <a:ext cx="8418600" cy="4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27"/>
          <p:cNvSpPr txBox="1"/>
          <p:nvPr/>
        </p:nvSpPr>
        <p:spPr>
          <a:xfrm>
            <a:off x="318725" y="4580850"/>
            <a:ext cx="8133000" cy="42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u="sng">
                <a:solidFill>
                  <a:schemeClr val="accent5"/>
                </a:solidFill>
                <a:hlinkClick r:id="rId4"/>
              </a:rPr>
              <a:t>https://web.archive.org/web/20170701000000*/www.twitter.com/Crystal1Johnson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10775" y="0"/>
            <a:ext cx="3259300" cy="307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42800" y="1142951"/>
            <a:ext cx="3000349" cy="28575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62475" y="2247650"/>
            <a:ext cx="3111450" cy="25347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975" y="2286875"/>
            <a:ext cx="3198826" cy="245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3975" y="89389"/>
            <a:ext cx="3000351" cy="2355987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8"/>
          <p:cNvSpPr txBox="1"/>
          <p:nvPr/>
        </p:nvSpPr>
        <p:spPr>
          <a:xfrm>
            <a:off x="582500" y="4743200"/>
            <a:ext cx="778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8"/>
              </a:rPr>
              <a:t>https://web.archive.org/web/20170701000000*/www.twitter.com/Crystal1Johnson</a:t>
            </a:r>
            <a:endParaRPr sz="12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9"/>
          <p:cNvSpPr txBox="1"/>
          <p:nvPr>
            <p:ph type="title"/>
          </p:nvPr>
        </p:nvSpPr>
        <p:spPr>
          <a:xfrm>
            <a:off x="311700" y="713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1C4587"/>
                </a:solidFill>
              </a:rPr>
              <a:t>@T</a:t>
            </a:r>
            <a:r>
              <a:rPr b="1" lang="en">
                <a:solidFill>
                  <a:srgbClr val="1C4587"/>
                </a:solidFill>
                <a:highlight>
                  <a:srgbClr val="FFFFFF"/>
                </a:highlight>
              </a:rPr>
              <a:t>EN_GOP</a:t>
            </a:r>
            <a:r>
              <a:rPr b="1" lang="en">
                <a:solidFill>
                  <a:srgbClr val="98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- anti </a:t>
            </a:r>
            <a:r>
              <a:rPr b="1" lang="en" sz="240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#</a:t>
            </a:r>
            <a:r>
              <a:rPr b="1" i="1" lang="en" sz="240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BlackLivesMatter</a:t>
            </a:r>
            <a:endParaRPr b="1" i="1">
              <a:solidFill>
                <a:srgbClr val="000000"/>
              </a:solidFill>
            </a:endParaRPr>
          </a:p>
        </p:txBody>
      </p:sp>
      <p:pic>
        <p:nvPicPr>
          <p:cNvPr id="181" name="Google Shape;18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5100" y="644050"/>
            <a:ext cx="6453811" cy="4095750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9"/>
          <p:cNvSpPr txBox="1"/>
          <p:nvPr/>
        </p:nvSpPr>
        <p:spPr>
          <a:xfrm>
            <a:off x="153875" y="4739800"/>
            <a:ext cx="8616300" cy="40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4"/>
              </a:rPr>
              <a:t>https://web.archive.org/web/20161202053131/www.twitter.com/TEN_GOP</a:t>
            </a:r>
            <a:endParaRPr sz="12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450" y="87950"/>
            <a:ext cx="3895749" cy="326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10405" y="87950"/>
            <a:ext cx="3803170" cy="3201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06675" y="1146663"/>
            <a:ext cx="2705101" cy="2586375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30"/>
          <p:cNvSpPr txBox="1"/>
          <p:nvPr/>
        </p:nvSpPr>
        <p:spPr>
          <a:xfrm>
            <a:off x="351700" y="4651425"/>
            <a:ext cx="84516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1" name="Google Shape;191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5725" y="2472850"/>
            <a:ext cx="3110948" cy="2399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738425" y="2141775"/>
            <a:ext cx="3450974" cy="2730575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30"/>
          <p:cNvSpPr txBox="1"/>
          <p:nvPr/>
        </p:nvSpPr>
        <p:spPr>
          <a:xfrm>
            <a:off x="587950" y="4736850"/>
            <a:ext cx="79791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8"/>
              </a:rPr>
              <a:t>https://web.archive.org/web/20161202053131/www.twitter.com/TEN_GOP</a:t>
            </a:r>
            <a:endParaRPr sz="12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400" y="164113"/>
            <a:ext cx="3631899" cy="4617425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31"/>
          <p:cNvSpPr txBox="1"/>
          <p:nvPr/>
        </p:nvSpPr>
        <p:spPr>
          <a:xfrm>
            <a:off x="3837750" y="2304750"/>
            <a:ext cx="5194800" cy="5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highlight>
                  <a:srgbClr val="FFFFFF"/>
                </a:highlight>
              </a:rPr>
              <a:t>Co-Occurring Hashtag Network Graph</a:t>
            </a:r>
            <a:endParaRPr/>
          </a:p>
        </p:txBody>
      </p:sp>
      <p:pic>
        <p:nvPicPr>
          <p:cNvPr id="200" name="Google Shape;200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14675" y="369575"/>
            <a:ext cx="5317875" cy="3597949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31"/>
          <p:cNvSpPr txBox="1"/>
          <p:nvPr/>
        </p:nvSpPr>
        <p:spPr>
          <a:xfrm>
            <a:off x="141400" y="4781525"/>
            <a:ext cx="8585100" cy="3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5"/>
              </a:rPr>
              <a:t>https://medium.com/@katestarbird/a-first-glimpse-through-the-data-window-onto-the-internet-research-agencys-twitter-operations-d4f0eea3f566</a:t>
            </a:r>
            <a:endParaRPr sz="1000"/>
          </a:p>
        </p:txBody>
      </p:sp>
      <p:sp>
        <p:nvSpPr>
          <p:cNvPr id="202" name="Google Shape;202;p31"/>
          <p:cNvSpPr txBox="1"/>
          <p:nvPr/>
        </p:nvSpPr>
        <p:spPr>
          <a:xfrm>
            <a:off x="3773300" y="4042925"/>
            <a:ext cx="5194800" cy="62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highlight>
                  <a:srgbClr val="FFFFFF"/>
                </a:highlight>
              </a:rPr>
              <a:t>Co-Occurring Hashtag Network Graph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1" cy="4340409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4"/>
          <p:cNvSpPr txBox="1"/>
          <p:nvPr/>
        </p:nvSpPr>
        <p:spPr>
          <a:xfrm>
            <a:off x="251450" y="4492800"/>
            <a:ext cx="8675400" cy="5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Source: </a:t>
            </a:r>
            <a:r>
              <a:rPr lang="en" sz="1200" u="sng">
                <a:solidFill>
                  <a:schemeClr val="hlink"/>
                </a:solidFill>
                <a:hlinkClick r:id="rId4"/>
              </a:rPr>
              <a:t>https://medium.com/s/story/the-trolls-within-how-russian-information-operations-infiltrated-online-communities-691fb969b9e4</a:t>
            </a:r>
            <a:endParaRPr sz="12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6950" y="552350"/>
            <a:ext cx="6814026" cy="4195349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32"/>
          <p:cNvSpPr txBox="1"/>
          <p:nvPr/>
        </p:nvSpPr>
        <p:spPr>
          <a:xfrm>
            <a:off x="54950" y="4824775"/>
            <a:ext cx="8275800" cy="3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4"/>
              </a:rPr>
              <a:t>https://medium.com/@katestarbird/a-first-glimpse-through-the-data-window-onto-the-internet-research-agencys-twitter-operations-d4f0eea3f566</a:t>
            </a:r>
            <a:endParaRPr sz="1000"/>
          </a:p>
        </p:txBody>
      </p:sp>
      <p:sp>
        <p:nvSpPr>
          <p:cNvPr id="209" name="Google Shape;209;p32"/>
          <p:cNvSpPr txBox="1"/>
          <p:nvPr/>
        </p:nvSpPr>
        <p:spPr>
          <a:xfrm>
            <a:off x="307725" y="28325"/>
            <a:ext cx="7385700" cy="52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980000"/>
                </a:solidFill>
              </a:rPr>
              <a:t>Tweets over a time for specific areas</a:t>
            </a:r>
            <a:endParaRPr b="1" sz="2400">
              <a:solidFill>
                <a:srgbClr val="980000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 txBox="1"/>
          <p:nvPr>
            <p:ph type="title"/>
          </p:nvPr>
        </p:nvSpPr>
        <p:spPr>
          <a:xfrm>
            <a:off x="311700" y="3131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980000"/>
                </a:solidFill>
              </a:rPr>
              <a:t>Take Away:</a:t>
            </a:r>
            <a:endParaRPr b="1">
              <a:solidFill>
                <a:srgbClr val="980000"/>
              </a:solidFill>
            </a:endParaRPr>
          </a:p>
        </p:txBody>
      </p:sp>
      <p:sp>
        <p:nvSpPr>
          <p:cNvPr id="215" name="Google Shape;215;p33"/>
          <p:cNvSpPr txBox="1"/>
          <p:nvPr>
            <p:ph idx="1" type="body"/>
          </p:nvPr>
        </p:nvSpPr>
        <p:spPr>
          <a:xfrm>
            <a:off x="311700" y="1362825"/>
            <a:ext cx="8520600" cy="191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●"/>
            </a:pPr>
            <a:r>
              <a:rPr lang="en">
                <a:solidFill>
                  <a:srgbClr val="434343"/>
                </a:solidFill>
                <a:highlight>
                  <a:srgbClr val="FFFFFF"/>
                </a:highlight>
              </a:rPr>
              <a:t>Public availability of the twitter data set will allow diverse perspectives and methods of analysis</a:t>
            </a:r>
            <a:endParaRPr>
              <a:solidFill>
                <a:srgbClr val="434343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Analysis using network graph provides the overview of strategies of IRA accounts.</a:t>
            </a:r>
            <a:endParaRPr/>
          </a:p>
          <a:p>
            <a:pPr indent="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434343"/>
              </a:solidFill>
              <a:highlight>
                <a:srgbClr val="FFFFFF"/>
              </a:highlight>
            </a:endParaRPr>
          </a:p>
        </p:txBody>
      </p:sp>
      <p:sp>
        <p:nvSpPr>
          <p:cNvPr id="216" name="Google Shape;216;p33"/>
          <p:cNvSpPr txBox="1"/>
          <p:nvPr/>
        </p:nvSpPr>
        <p:spPr>
          <a:xfrm>
            <a:off x="263775" y="4407150"/>
            <a:ext cx="8693400" cy="37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https://medium.com/s/story/the-trolls-within-how-russian-information-operations-infiltrated-online-communities-691fb969b9e4</a:t>
            </a:r>
            <a:endParaRPr sz="12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5651" y="676275"/>
            <a:ext cx="7372551" cy="4111001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5"/>
          <p:cNvSpPr txBox="1"/>
          <p:nvPr/>
        </p:nvSpPr>
        <p:spPr>
          <a:xfrm>
            <a:off x="114300" y="4743300"/>
            <a:ext cx="8686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4"/>
              </a:rPr>
              <a:t>https://www.axios.com/russian-national-charged-with-2018-election-interference-d0fae66c-3270-49f3-ab2c-b16cd870f46f.html</a:t>
            </a:r>
            <a:endParaRPr sz="1200"/>
          </a:p>
        </p:txBody>
      </p:sp>
      <p:sp>
        <p:nvSpPr>
          <p:cNvPr id="68" name="Google Shape;68;p15"/>
          <p:cNvSpPr txBox="1"/>
          <p:nvPr/>
        </p:nvSpPr>
        <p:spPr>
          <a:xfrm>
            <a:off x="822950" y="171450"/>
            <a:ext cx="6583800" cy="7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5"/>
          <p:cNvSpPr txBox="1"/>
          <p:nvPr/>
        </p:nvSpPr>
        <p:spPr>
          <a:xfrm>
            <a:off x="217175" y="68575"/>
            <a:ext cx="88467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980000"/>
                </a:solidFill>
              </a:rPr>
              <a:t>DOJ charges against Russian citizen for Election Interferences</a:t>
            </a:r>
            <a:endParaRPr b="1" sz="2200">
              <a:solidFill>
                <a:srgbClr val="980000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/>
          <p:nvPr>
            <p:ph idx="1" type="body"/>
          </p:nvPr>
        </p:nvSpPr>
        <p:spPr>
          <a:xfrm>
            <a:off x="311700" y="971550"/>
            <a:ext cx="8520600" cy="320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</a:rPr>
              <a:t>Information operations exploit information systems (like social media platforms) to manipulate audiences for strategic and political goals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</a:rPr>
              <a:t>One of the goals was to influence the U.S. election in 2016.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</a:rPr>
              <a:t>This was a study to track online conversations around the #BlackLivesMatter movement.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75" name="Google Shape;75;p16"/>
          <p:cNvSpPr txBox="1"/>
          <p:nvPr/>
        </p:nvSpPr>
        <p:spPr>
          <a:xfrm>
            <a:off x="388625" y="274325"/>
            <a:ext cx="7018200" cy="6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980000"/>
                </a:solidFill>
              </a:rPr>
              <a:t>What is </a:t>
            </a:r>
            <a:r>
              <a:rPr b="1" lang="en" sz="2800">
                <a:solidFill>
                  <a:srgbClr val="980000"/>
                </a:solidFill>
              </a:rPr>
              <a:t>Information Operations?</a:t>
            </a:r>
            <a:endParaRPr b="1" sz="2800">
              <a:solidFill>
                <a:srgbClr val="980000"/>
              </a:solidFill>
            </a:endParaRPr>
          </a:p>
        </p:txBody>
      </p:sp>
      <p:sp>
        <p:nvSpPr>
          <p:cNvPr id="76" name="Google Shape;76;p16"/>
          <p:cNvSpPr txBox="1"/>
          <p:nvPr/>
        </p:nvSpPr>
        <p:spPr>
          <a:xfrm>
            <a:off x="311700" y="4389125"/>
            <a:ext cx="8580900" cy="5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https://medium.com/s/story/the-trolls-within-how-russian-information-operations-infiltrated-online-communities-691fb969b9e4</a:t>
            </a:r>
            <a:endParaRPr sz="12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/>
          <p:nvPr>
            <p:ph type="title"/>
          </p:nvPr>
        </p:nvSpPr>
        <p:spPr>
          <a:xfrm>
            <a:off x="311700" y="2621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980000"/>
                </a:solidFill>
              </a:rPr>
              <a:t>Framing: a powerful tool.</a:t>
            </a:r>
            <a:endParaRPr b="1">
              <a:solidFill>
                <a:srgbClr val="980000"/>
              </a:solidFill>
            </a:endParaRPr>
          </a:p>
        </p:txBody>
      </p:sp>
      <p:sp>
        <p:nvSpPr>
          <p:cNvPr id="82" name="Google Shape;82;p17"/>
          <p:cNvSpPr txBox="1"/>
          <p:nvPr>
            <p:ph idx="1" type="body"/>
          </p:nvPr>
        </p:nvSpPr>
        <p:spPr>
          <a:xfrm>
            <a:off x="311700" y="948700"/>
            <a:ext cx="8520600" cy="364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●"/>
            </a:pPr>
            <a:r>
              <a:rPr lang="en">
                <a:solidFill>
                  <a:srgbClr val="434343"/>
                </a:solidFill>
              </a:rPr>
              <a:t>Interpreting</a:t>
            </a:r>
            <a:r>
              <a:rPr lang="en">
                <a:solidFill>
                  <a:srgbClr val="434343"/>
                </a:solidFill>
              </a:rPr>
              <a:t> new information through the way we see, hear and experience.</a:t>
            </a:r>
            <a:endParaRPr>
              <a:solidFill>
                <a:srgbClr val="434343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800"/>
              <a:buChar char="●"/>
            </a:pPr>
            <a:r>
              <a:rPr lang="en">
                <a:solidFill>
                  <a:srgbClr val="434343"/>
                </a:solidFill>
                <a:highlight>
                  <a:srgbClr val="FFFFFF"/>
                </a:highlight>
              </a:rPr>
              <a:t>Frames exist within individuals, but they can also be shared.</a:t>
            </a:r>
            <a:endParaRPr>
              <a:solidFill>
                <a:srgbClr val="434343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800"/>
              <a:buChar char="●"/>
            </a:pPr>
            <a:r>
              <a:rPr lang="en">
                <a:solidFill>
                  <a:srgbClr val="434343"/>
                </a:solidFill>
                <a:highlight>
                  <a:srgbClr val="FFFFFF"/>
                </a:highlight>
              </a:rPr>
              <a:t>shaping other’s frames, guiding how other people interpret new information</a:t>
            </a:r>
            <a:endParaRPr>
              <a:solidFill>
                <a:srgbClr val="434343"/>
              </a:solidFill>
              <a:highlight>
                <a:srgbClr val="FFFFFF"/>
              </a:highlight>
            </a:endParaRPr>
          </a:p>
          <a:p>
            <a:pPr indent="-342900" lvl="0" marL="457200" rtl="0" algn="just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800"/>
              <a:buChar char="●"/>
            </a:pPr>
            <a:r>
              <a:rPr lang="en">
                <a:solidFill>
                  <a:srgbClr val="434343"/>
                </a:solidFill>
                <a:highlight>
                  <a:srgbClr val="FFFFFF"/>
                </a:highlight>
              </a:rPr>
              <a:t>News broadcasts, political ads, or a conversation with a friend helping you understand why it’s so important to vote.</a:t>
            </a:r>
            <a:endParaRPr>
              <a:solidFill>
                <a:srgbClr val="434343"/>
              </a:solidFill>
              <a:highlight>
                <a:srgbClr val="FFFFFF"/>
              </a:highlight>
            </a:endParaRPr>
          </a:p>
          <a:p>
            <a:pPr indent="-342900" lvl="0" marL="457200" rtl="0" algn="just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800"/>
              <a:buChar char="●"/>
            </a:pPr>
            <a:r>
              <a:rPr lang="en">
                <a:solidFill>
                  <a:srgbClr val="434343"/>
                </a:solidFill>
                <a:highlight>
                  <a:srgbClr val="FFFFFF"/>
                </a:highlight>
              </a:rPr>
              <a:t>Framing contests occur when two (or more) groups attempt to promote different frames.</a:t>
            </a:r>
            <a:endParaRPr>
              <a:solidFill>
                <a:srgbClr val="434343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5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7"/>
          <p:cNvSpPr txBox="1"/>
          <p:nvPr/>
        </p:nvSpPr>
        <p:spPr>
          <a:xfrm>
            <a:off x="270150" y="4697725"/>
            <a:ext cx="8603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https://medium.com/s/story/the-trolls-within-how-russian-information-operations-infiltrated-online-communities-691fb969b9e4</a:t>
            </a:r>
            <a:endParaRPr sz="12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8"/>
          <p:cNvSpPr txBox="1"/>
          <p:nvPr>
            <p:ph type="title"/>
          </p:nvPr>
        </p:nvSpPr>
        <p:spPr>
          <a:xfrm>
            <a:off x="311700" y="2050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Framing contests on twitter: </a:t>
            </a:r>
            <a:r>
              <a:rPr b="1" lang="en" sz="2400">
                <a:solidFill>
                  <a:srgbClr val="98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#BlackLivesMatter</a:t>
            </a:r>
            <a:endParaRPr b="1" sz="2400">
              <a:solidFill>
                <a:srgbClr val="980000"/>
              </a:solidFill>
            </a:endParaRPr>
          </a:p>
        </p:txBody>
      </p:sp>
      <p:sp>
        <p:nvSpPr>
          <p:cNvPr id="89" name="Google Shape;89;p18"/>
          <p:cNvSpPr txBox="1"/>
          <p:nvPr>
            <p:ph idx="1" type="body"/>
          </p:nvPr>
        </p:nvSpPr>
        <p:spPr>
          <a:xfrm>
            <a:off x="311700" y="777700"/>
            <a:ext cx="85206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</a:rPr>
              <a:t>66,000 tweets and 8,500 accounts (Supportive vs Critical)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</a:rPr>
              <a:t>   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sp>
        <p:nvSpPr>
          <p:cNvPr id="90" name="Google Shape;90;p18"/>
          <p:cNvSpPr txBox="1"/>
          <p:nvPr/>
        </p:nvSpPr>
        <p:spPr>
          <a:xfrm>
            <a:off x="4492000" y="4560575"/>
            <a:ext cx="6583800" cy="7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18"/>
          <p:cNvSpPr txBox="1"/>
          <p:nvPr/>
        </p:nvSpPr>
        <p:spPr>
          <a:xfrm>
            <a:off x="311700" y="4110000"/>
            <a:ext cx="8397900" cy="7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2" name="Google Shape;9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4550" y="1355050"/>
            <a:ext cx="7214899" cy="3127851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8"/>
          <p:cNvSpPr txBox="1"/>
          <p:nvPr/>
        </p:nvSpPr>
        <p:spPr>
          <a:xfrm>
            <a:off x="80000" y="4578600"/>
            <a:ext cx="8752500" cy="5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</a:rPr>
              <a:t>“Shared Audience” Network Graph of Accounts in Twitter Conversations about #BlackLivesMatter and Shooting Events in 2016</a:t>
            </a:r>
            <a:endParaRPr sz="12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ighlight>
                  <a:srgbClr val="FFFFFF"/>
                </a:highlight>
                <a:hlinkClick r:id="rId4"/>
              </a:rPr>
              <a:t>https://medium.com/s/story/the-trolls-within-how-russian-information-operations-infiltrated-online-communities-691fb969b9e4</a:t>
            </a:r>
            <a:endParaRPr sz="120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9"/>
          <p:cNvSpPr txBox="1"/>
          <p:nvPr>
            <p:ph idx="1" type="body"/>
          </p:nvPr>
        </p:nvSpPr>
        <p:spPr>
          <a:xfrm>
            <a:off x="311700" y="932425"/>
            <a:ext cx="3875100" cy="3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solidFill>
                  <a:schemeClr val="dk1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“Cops called elderly Black man the                                       </a:t>
            </a:r>
            <a:endParaRPr i="1" sz="1600">
              <a:solidFill>
                <a:schemeClr val="dk1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just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i="1" lang="en" sz="1600">
                <a:solidFill>
                  <a:schemeClr val="dk1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n-word before shooting him to death </a:t>
            </a:r>
            <a:endParaRPr i="1" sz="1600">
              <a:solidFill>
                <a:schemeClr val="dk1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just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i="1" lang="en" sz="1600">
                <a:solidFill>
                  <a:schemeClr val="dk1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#KillerCops #BlackLivesMatter”</a:t>
            </a:r>
            <a:endParaRPr i="1" sz="1600">
              <a:solidFill>
                <a:schemeClr val="dk1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i="1" sz="1600">
              <a:solidFill>
                <a:schemeClr val="dk1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i="1" lang="en" sz="1600">
                <a:solidFill>
                  <a:schemeClr val="dk1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“WHERE’S ALL THE #BlueLivesMatter </a:t>
            </a:r>
            <a:endParaRPr i="1" sz="1600">
              <a:solidFill>
                <a:schemeClr val="dk1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i="1" lang="en" sz="1600">
                <a:solidFill>
                  <a:schemeClr val="dk1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PEOPLE?? 2 POLICE OFFICERS SHOT</a:t>
            </a:r>
            <a:endParaRPr i="1" sz="1600">
              <a:solidFill>
                <a:schemeClr val="dk1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i="1" lang="en" sz="1600">
                <a:solidFill>
                  <a:schemeClr val="dk1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BY 2 WHITE MEN, BOTH SHOOTERS </a:t>
            </a:r>
            <a:endParaRPr i="1" sz="1600">
              <a:solidFill>
                <a:schemeClr val="dk1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i="1" lang="en" sz="1600">
                <a:solidFill>
                  <a:schemeClr val="dk1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IN CUSTODY NOT DEAD”</a:t>
            </a:r>
            <a:endParaRPr i="1" sz="1600">
              <a:solidFill>
                <a:schemeClr val="dk1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99" name="Google Shape;99;p19"/>
          <p:cNvSpPr txBox="1"/>
          <p:nvPr/>
        </p:nvSpPr>
        <p:spPr>
          <a:xfrm>
            <a:off x="5966475" y="863850"/>
            <a:ext cx="2514600" cy="7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19"/>
          <p:cNvSpPr txBox="1"/>
          <p:nvPr/>
        </p:nvSpPr>
        <p:spPr>
          <a:xfrm>
            <a:off x="4857750" y="863850"/>
            <a:ext cx="3875100" cy="33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solidFill>
                  <a:schemeClr val="dk1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“Nothing Says #BlackLivesMatter like mass looting convenience stores &amp; shooting ppl over the death of an armed thug.”</a:t>
            </a:r>
            <a:endParaRPr i="1" sz="1600">
              <a:solidFill>
                <a:schemeClr val="dk1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just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i="1" sz="1600">
              <a:solidFill>
                <a:schemeClr val="dk1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just">
              <a:lnSpc>
                <a:spcPct val="150000"/>
              </a:lnSpc>
              <a:spcBef>
                <a:spcPts val="200"/>
              </a:spcBef>
              <a:spcAft>
                <a:spcPts val="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600">
                <a:solidFill>
                  <a:schemeClr val="dk1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“What is this world coming to when you can’t aim a gun at some cops without them shooting you? #BlackLivesMatter”</a:t>
            </a:r>
            <a:endParaRPr i="1" sz="1600">
              <a:solidFill>
                <a:schemeClr val="dk1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01" name="Google Shape;101;p19"/>
          <p:cNvSpPr txBox="1"/>
          <p:nvPr/>
        </p:nvSpPr>
        <p:spPr>
          <a:xfrm>
            <a:off x="428400" y="95850"/>
            <a:ext cx="8287200" cy="7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en" sz="2200">
                <a:solidFill>
                  <a:srgbClr val="274E1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PRO</a:t>
            </a:r>
            <a:r>
              <a:rPr b="1" i="1" lang="en" sz="2800">
                <a:solidFill>
                  <a:srgbClr val="98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i="1" lang="en" sz="2200"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(</a:t>
            </a:r>
            <a:r>
              <a:rPr i="1" lang="en" sz="1600">
                <a:solidFill>
                  <a:schemeClr val="dk1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#BlackLivesMatter)</a:t>
            </a:r>
            <a:r>
              <a:rPr b="1" i="1" lang="en" sz="1600">
                <a:solidFill>
                  <a:srgbClr val="98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                        </a:t>
            </a:r>
            <a:r>
              <a:rPr b="1" i="1" lang="en" sz="1600">
                <a:solidFill>
                  <a:srgbClr val="98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       </a:t>
            </a:r>
            <a:r>
              <a:rPr b="1" i="1" lang="en" sz="2200">
                <a:solidFill>
                  <a:srgbClr val="98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ANTI </a:t>
            </a:r>
            <a:r>
              <a:rPr i="1" lang="en" sz="1600"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(</a:t>
            </a:r>
            <a:r>
              <a:rPr i="1" lang="en" sz="1600">
                <a:solidFill>
                  <a:schemeClr val="dk1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#BlackLivesMatter)</a:t>
            </a:r>
            <a:endParaRPr b="1" sz="1600">
              <a:solidFill>
                <a:srgbClr val="980000"/>
              </a:solidFill>
            </a:endParaRPr>
          </a:p>
        </p:txBody>
      </p:sp>
      <p:sp>
        <p:nvSpPr>
          <p:cNvPr id="102" name="Google Shape;102;p19"/>
          <p:cNvSpPr txBox="1"/>
          <p:nvPr/>
        </p:nvSpPr>
        <p:spPr>
          <a:xfrm>
            <a:off x="445775" y="4144275"/>
            <a:ext cx="8241000" cy="7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19"/>
          <p:cNvSpPr txBox="1"/>
          <p:nvPr/>
        </p:nvSpPr>
        <p:spPr>
          <a:xfrm>
            <a:off x="311700" y="4212750"/>
            <a:ext cx="8615100" cy="7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https://medium.com/s/story/the-trolls-within-how-russian-information-operations-infiltrated-online-communities-691fb969b9e4</a:t>
            </a:r>
            <a:endParaRPr sz="12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0"/>
          <p:cNvSpPr txBox="1"/>
          <p:nvPr>
            <p:ph type="title"/>
          </p:nvPr>
        </p:nvSpPr>
        <p:spPr>
          <a:xfrm>
            <a:off x="311700" y="-219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980000"/>
                </a:solidFill>
              </a:rPr>
              <a:t>Twitter releases accounts linked to IRA</a:t>
            </a:r>
            <a:endParaRPr b="1">
              <a:solidFill>
                <a:srgbClr val="980000"/>
              </a:solidFill>
            </a:endParaRPr>
          </a:p>
        </p:txBody>
      </p:sp>
      <p:pic>
        <p:nvPicPr>
          <p:cNvPr id="109" name="Google Shape;10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4548" y="591650"/>
            <a:ext cx="4417502" cy="3806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8150" y="524400"/>
            <a:ext cx="4269297" cy="4094695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0"/>
          <p:cNvSpPr txBox="1"/>
          <p:nvPr/>
        </p:nvSpPr>
        <p:spPr>
          <a:xfrm>
            <a:off x="311700" y="4670050"/>
            <a:ext cx="8672400" cy="47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5"/>
              </a:rPr>
              <a:t>https://intelligence.house.gov/uploadedfiles/exhibit_b.pdf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6"/>
              </a:rPr>
              <a:t>https://medium.com/s/story/the-trolls-within-how-russian-information-operations-infiltrated-online-communities-691fb969b9e4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1"/>
          <p:cNvSpPr txBox="1"/>
          <p:nvPr>
            <p:ph type="title"/>
          </p:nvPr>
        </p:nvSpPr>
        <p:spPr>
          <a:xfrm>
            <a:off x="311700" y="2621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Analysis from </a:t>
            </a:r>
            <a:r>
              <a:rPr b="1" lang="en" sz="2400">
                <a:solidFill>
                  <a:srgbClr val="980000"/>
                </a:solidFill>
                <a:highlight>
                  <a:srgbClr val="FFFFFF"/>
                </a:highlight>
              </a:rPr>
              <a:t>#BlackLivesMatter</a:t>
            </a:r>
            <a:r>
              <a:rPr b="1" lang="en" sz="2400">
                <a:highlight>
                  <a:srgbClr val="FFFFFF"/>
                </a:highlight>
              </a:rPr>
              <a:t> Dataset:</a:t>
            </a:r>
            <a:endParaRPr b="1" sz="2400"/>
          </a:p>
        </p:txBody>
      </p:sp>
      <p:sp>
        <p:nvSpPr>
          <p:cNvPr id="117" name="Google Shape;117;p21"/>
          <p:cNvSpPr txBox="1"/>
          <p:nvPr>
            <p:ph idx="1" type="body"/>
          </p:nvPr>
        </p:nvSpPr>
        <p:spPr>
          <a:xfrm>
            <a:off x="311700" y="1120600"/>
            <a:ext cx="8520600" cy="300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>
                <a:solidFill>
                  <a:srgbClr val="000000"/>
                </a:solidFill>
              </a:rPr>
              <a:t>Accounts identified</a:t>
            </a:r>
            <a:r>
              <a:rPr lang="en" sz="2000"/>
              <a:t> </a:t>
            </a:r>
            <a:r>
              <a:rPr b="1" i="1" lang="en" sz="2000">
                <a:solidFill>
                  <a:srgbClr val="1155CC"/>
                </a:solidFill>
                <a:highlight>
                  <a:srgbClr val="FFFFFF"/>
                </a:highlight>
              </a:rPr>
              <a:t>@Crystal1Johnson</a:t>
            </a:r>
            <a:r>
              <a:rPr i="1" lang="en" sz="2000">
                <a:solidFill>
                  <a:srgbClr val="1155CC"/>
                </a:solidFill>
                <a:highlight>
                  <a:srgbClr val="FFFFFF"/>
                </a:highlight>
              </a:rPr>
              <a:t>  </a:t>
            </a:r>
            <a:r>
              <a:rPr lang="en" sz="2000">
                <a:solidFill>
                  <a:srgbClr val="000000"/>
                </a:solidFill>
                <a:highlight>
                  <a:srgbClr val="FFFFFF"/>
                </a:highlight>
              </a:rPr>
              <a:t>and</a:t>
            </a:r>
            <a:r>
              <a:rPr i="1" lang="en" sz="200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b="1" i="1" lang="en" sz="2000">
                <a:solidFill>
                  <a:srgbClr val="1155CC"/>
                </a:solidFill>
                <a:highlight>
                  <a:srgbClr val="FFFFFF"/>
                </a:highlight>
              </a:rPr>
              <a:t>@TEN_GOP </a:t>
            </a:r>
            <a:r>
              <a:rPr lang="en" sz="2000">
                <a:solidFill>
                  <a:srgbClr val="000000"/>
                </a:solidFill>
                <a:highlight>
                  <a:srgbClr val="FFFFFF"/>
                </a:highlight>
              </a:rPr>
              <a:t>with most retweets.</a:t>
            </a:r>
            <a:endParaRPr sz="20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</a:rPr>
              <a:t>Problematic tweets, were not posted by “real” </a:t>
            </a:r>
            <a:r>
              <a:rPr i="1" lang="en" sz="2000">
                <a:solidFill>
                  <a:schemeClr val="dk1"/>
                </a:solidFill>
                <a:highlight>
                  <a:srgbClr val="FFFFFF"/>
                </a:highlight>
              </a:rPr>
              <a:t>#BlackLivesMatter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</a:rPr>
              <a:t> or </a:t>
            </a:r>
            <a:r>
              <a:rPr i="1" lang="en" sz="2000">
                <a:solidFill>
                  <a:schemeClr val="dk1"/>
                </a:solidFill>
                <a:highlight>
                  <a:srgbClr val="FFFFFF"/>
                </a:highlight>
              </a:rPr>
              <a:t>#BlueLivesMatter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</a:rPr>
              <a:t> activists, but by IRA accounts.</a:t>
            </a:r>
            <a:endParaRPr sz="20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  <a:highlight>
                <a:srgbClr val="FFFFFF"/>
              </a:highlight>
            </a:endParaRPr>
          </a:p>
        </p:txBody>
      </p:sp>
      <p:sp>
        <p:nvSpPr>
          <p:cNvPr id="118" name="Google Shape;118;p21"/>
          <p:cNvSpPr txBox="1"/>
          <p:nvPr/>
        </p:nvSpPr>
        <p:spPr>
          <a:xfrm>
            <a:off x="514350" y="4251950"/>
            <a:ext cx="8149500" cy="7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https://medium.com/s/story/the-trolls-within-how-russian-information-operations-infiltrated-online-communities-691fb969b9e4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